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>
        <p:scale>
          <a:sx n="60" d="100"/>
          <a:sy n="60" d="100"/>
        </p:scale>
        <p:origin x="3057" y="12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92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46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2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74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59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56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27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21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6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76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4F67-AD02-403F-A927-601194BD4ACB}" type="datetimeFigureOut">
              <a:rPr lang="en-GB" smtClean="0"/>
              <a:t>12/08/2023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5DC2F-9716-424F-8705-5AEAEE036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0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5C127D-9C96-0BBF-6343-C04652920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236592"/>
              </p:ext>
            </p:extLst>
          </p:nvPr>
        </p:nvGraphicFramePr>
        <p:xfrm>
          <a:off x="257349" y="502920"/>
          <a:ext cx="8627985" cy="3791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320">
                  <a:extLst>
                    <a:ext uri="{9D8B030D-6E8A-4147-A177-3AD203B41FA5}">
                      <a16:colId xmlns:a16="http://schemas.microsoft.com/office/drawing/2014/main" val="1100224651"/>
                    </a:ext>
                  </a:extLst>
                </a:gridCol>
                <a:gridCol w="990968">
                  <a:extLst>
                    <a:ext uri="{9D8B030D-6E8A-4147-A177-3AD203B41FA5}">
                      <a16:colId xmlns:a16="http://schemas.microsoft.com/office/drawing/2014/main" val="3400302571"/>
                    </a:ext>
                  </a:extLst>
                </a:gridCol>
                <a:gridCol w="690443">
                  <a:extLst>
                    <a:ext uri="{9D8B030D-6E8A-4147-A177-3AD203B41FA5}">
                      <a16:colId xmlns:a16="http://schemas.microsoft.com/office/drawing/2014/main" val="1713142065"/>
                    </a:ext>
                  </a:extLst>
                </a:gridCol>
                <a:gridCol w="1457330">
                  <a:extLst>
                    <a:ext uri="{9D8B030D-6E8A-4147-A177-3AD203B41FA5}">
                      <a16:colId xmlns:a16="http://schemas.microsoft.com/office/drawing/2014/main" val="3391651421"/>
                    </a:ext>
                  </a:extLst>
                </a:gridCol>
                <a:gridCol w="578282">
                  <a:extLst>
                    <a:ext uri="{9D8B030D-6E8A-4147-A177-3AD203B41FA5}">
                      <a16:colId xmlns:a16="http://schemas.microsoft.com/office/drawing/2014/main" val="2223614455"/>
                    </a:ext>
                  </a:extLst>
                </a:gridCol>
                <a:gridCol w="1252890">
                  <a:extLst>
                    <a:ext uri="{9D8B030D-6E8A-4147-A177-3AD203B41FA5}">
                      <a16:colId xmlns:a16="http://schemas.microsoft.com/office/drawing/2014/main" val="2852523131"/>
                    </a:ext>
                  </a:extLst>
                </a:gridCol>
                <a:gridCol w="2724752">
                  <a:extLst>
                    <a:ext uri="{9D8B030D-6E8A-4147-A177-3AD203B41FA5}">
                      <a16:colId xmlns:a16="http://schemas.microsoft.com/office/drawing/2014/main" val="2723434610"/>
                    </a:ext>
                  </a:extLst>
                </a:gridCol>
              </a:tblGrid>
              <a:tr h="394884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500" b="1" dirty="0">
                          <a:effectLst/>
                        </a:rPr>
                        <a:t>Grey Nurse Shark Census Data Collection</a:t>
                      </a:r>
                      <a:endParaRPr lang="en-GB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825388"/>
                  </a:ext>
                </a:extLst>
              </a:tr>
              <a:tr h="3102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of Diver / Email of Diver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 Name (GPS if possible)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Temperature (Celsius)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Sea Depth (metres)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695283"/>
                  </a:ext>
                </a:extLst>
              </a:tr>
              <a:tr h="4556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516780"/>
                  </a:ext>
                </a:extLst>
              </a:tr>
              <a:tr h="191435">
                <a:tc gridSpan="7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9224932"/>
                  </a:ext>
                </a:extLst>
              </a:tr>
              <a:tr h="2869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of GNS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9" grid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rowSpan="9"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505286"/>
                  </a:ext>
                </a:extLst>
              </a:tr>
              <a:tr h="244725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Females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24554741"/>
                  </a:ext>
                </a:extLst>
              </a:tr>
              <a:tr h="27004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Males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40638420"/>
                  </a:ext>
                </a:extLst>
              </a:tr>
              <a:tr h="270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with Noticeable scarring?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05115582"/>
                  </a:ext>
                </a:extLst>
              </a:tr>
              <a:tr h="270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with Fishing line / hook / trace?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499146"/>
                  </a:ext>
                </a:extLst>
              </a:tr>
              <a:tr h="27004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juveniles (less than 1m)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89337051"/>
                  </a:ext>
                </a:extLst>
              </a:tr>
              <a:tr h="27004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sub-adults (1m – 2m)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27042971"/>
                  </a:ext>
                </a:extLst>
              </a:tr>
              <a:tr h="27848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adults (2m+)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3299394"/>
                  </a:ext>
                </a:extLst>
              </a:tr>
              <a:tr h="278482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pregnant females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4987397"/>
                  </a:ext>
                </a:extLst>
              </a:tr>
            </a:tbl>
          </a:graphicData>
        </a:graphic>
      </p:graphicFrame>
      <p:pic>
        <p:nvPicPr>
          <p:cNvPr id="5" name="Picture 4" descr="A shark anatomy diagram with text&#10;&#10;Description automatically generated">
            <a:extLst>
              <a:ext uri="{FF2B5EF4-FFF2-40B4-BE49-F238E27FC236}">
                <a16:creationId xmlns:a16="http://schemas.microsoft.com/office/drawing/2014/main" id="{FACB103C-4862-F7A3-5597-0700021AF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080" y="2394035"/>
            <a:ext cx="3586535" cy="23483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872EF87-547E-5158-7EC4-9976C498F303}"/>
              </a:ext>
            </a:extLst>
          </p:cNvPr>
          <p:cNvGrpSpPr/>
          <p:nvPr/>
        </p:nvGrpSpPr>
        <p:grpSpPr>
          <a:xfrm>
            <a:off x="5340384" y="4967682"/>
            <a:ext cx="3219926" cy="1283018"/>
            <a:chOff x="268922" y="4859496"/>
            <a:chExt cx="4293235" cy="1710690"/>
          </a:xfrm>
        </p:grpSpPr>
        <p:pic>
          <p:nvPicPr>
            <p:cNvPr id="6" name="Picture 5" descr="Why do sharks have two penises? – The Fisheries Blog">
              <a:extLst>
                <a:ext uri="{FF2B5EF4-FFF2-40B4-BE49-F238E27FC236}">
                  <a16:creationId xmlns:a16="http://schemas.microsoft.com/office/drawing/2014/main" id="{22EAFE8F-F898-BB08-325C-94557CF7FF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922" y="4859496"/>
              <a:ext cx="2281555" cy="171069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FACE71-0273-49EE-4CEE-BFE6A5D61910}"/>
                </a:ext>
              </a:extLst>
            </p:cNvPr>
            <p:cNvSpPr txBox="1"/>
            <p:nvPr/>
          </p:nvSpPr>
          <p:spPr>
            <a:xfrm>
              <a:off x="2550477" y="5152271"/>
              <a:ext cx="2011680" cy="13678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en-AU" sz="105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Right side</a:t>
              </a:r>
              <a:r>
                <a:rPr lang="en-AU" sz="1050" dirty="0">
                  <a:ea typeface="Calibri" panose="020F0502020204030204" pitchFamily="34" charset="0"/>
                  <a:cs typeface="Times New Roman" panose="02020603050405020304" pitchFamily="18" charset="0"/>
                </a:rPr>
                <a:t> = male (CLASPERS PRESENT)</a:t>
              </a:r>
              <a:endParaRPr lang="en-GB" sz="105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en-AU" sz="105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Left side</a:t>
              </a:r>
              <a:r>
                <a:rPr lang="en-AU" sz="1050" dirty="0">
                  <a:ea typeface="Calibri" panose="020F0502020204030204" pitchFamily="34" charset="0"/>
                  <a:cs typeface="Times New Roman" panose="02020603050405020304" pitchFamily="18" charset="0"/>
                </a:rPr>
                <a:t> = female </a:t>
              </a:r>
              <a:br>
                <a:rPr lang="en-AU" sz="1050" dirty="0"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AU" sz="1050" dirty="0">
                  <a:ea typeface="Calibri" panose="020F0502020204030204" pitchFamily="34" charset="0"/>
                  <a:cs typeface="Times New Roman" panose="02020603050405020304" pitchFamily="18" charset="0"/>
                </a:rPr>
                <a:t>(NO CLASPERS PRESENT)</a:t>
              </a:r>
              <a:endParaRPr lang="en-GB" sz="1050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5A0F5FAD-CD41-F21B-BFA6-5B3BFD906BA7}"/>
              </a:ext>
            </a:extLst>
          </p:cNvPr>
          <p:cNvSpPr txBox="1"/>
          <p:nvPr/>
        </p:nvSpPr>
        <p:spPr>
          <a:xfrm>
            <a:off x="5015364" y="1881125"/>
            <a:ext cx="3869969" cy="446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AU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Outline of GNS – morphological features.  Identify areas of injuries in relation to fins and body position</a:t>
            </a:r>
            <a:endParaRPr lang="en-GB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2B72B-C7D8-F50F-F91E-D270AC900C5E}"/>
              </a:ext>
            </a:extLst>
          </p:cNvPr>
          <p:cNvSpPr txBox="1"/>
          <p:nvPr/>
        </p:nvSpPr>
        <p:spPr>
          <a:xfrm>
            <a:off x="257349" y="4462752"/>
            <a:ext cx="4633199" cy="2065754"/>
          </a:xfrm>
          <a:prstGeom prst="rect">
            <a:avLst/>
          </a:prstGeom>
          <a:solidFill>
            <a:srgbClr val="E9EBF5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350" b="1" dirty="0"/>
              <a:t>Additional Comments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6721F6-93EF-83FE-BEF4-E041063949A1}"/>
              </a:ext>
            </a:extLst>
          </p:cNvPr>
          <p:cNvSpPr txBox="1"/>
          <p:nvPr/>
        </p:nvSpPr>
        <p:spPr>
          <a:xfrm>
            <a:off x="263849" y="6121216"/>
            <a:ext cx="4633199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AU" sz="900" i="1" dirty="0">
                <a:ea typeface="Calibri" panose="020F0502020204030204" pitchFamily="34" charset="0"/>
                <a:cs typeface="Times New Roman" panose="02020603050405020304" pitchFamily="18" charset="0"/>
              </a:rPr>
              <a:t>How to estimate length, a diver with fins is approximately = 2m the length of a shark against a ‘hypothetical’ diver to guestimate the length of the shark &lt;1m, &gt;1m, &lt;2, &gt;2m</a:t>
            </a:r>
            <a:endParaRPr lang="en-GB" sz="9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A80A85-F2B7-01E0-47FF-1B862E6E0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95991" y="5869279"/>
            <a:ext cx="528638" cy="50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162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Blandy</dc:creator>
  <cp:lastModifiedBy>Sam Blandy</cp:lastModifiedBy>
  <cp:revision>1</cp:revision>
  <dcterms:created xsi:type="dcterms:W3CDTF">2023-08-12T05:09:29Z</dcterms:created>
  <dcterms:modified xsi:type="dcterms:W3CDTF">2023-08-12T05:34:10Z</dcterms:modified>
</cp:coreProperties>
</file>